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86" r:id="rId2"/>
    <p:sldId id="292" r:id="rId3"/>
    <p:sldId id="293" r:id="rId4"/>
    <p:sldId id="294" r:id="rId5"/>
    <p:sldId id="295" r:id="rId6"/>
    <p:sldId id="287" r:id="rId7"/>
    <p:sldId id="313" r:id="rId8"/>
    <p:sldId id="312" r:id="rId9"/>
    <p:sldId id="314" r:id="rId10"/>
    <p:sldId id="316" r:id="rId11"/>
    <p:sldId id="315" r:id="rId12"/>
    <p:sldId id="306" r:id="rId13"/>
    <p:sldId id="311" r:id="rId14"/>
    <p:sldId id="309" r:id="rId15"/>
    <p:sldId id="308" r:id="rId16"/>
    <p:sldId id="318" r:id="rId17"/>
    <p:sldId id="320" r:id="rId18"/>
    <p:sldId id="319" r:id="rId19"/>
    <p:sldId id="310" r:id="rId20"/>
    <p:sldId id="304" r:id="rId21"/>
    <p:sldId id="297" r:id="rId22"/>
    <p:sldId id="321" r:id="rId23"/>
    <p:sldId id="322" r:id="rId24"/>
    <p:sldId id="301" r:id="rId25"/>
    <p:sldId id="299" r:id="rId26"/>
    <p:sldId id="300" r:id="rId27"/>
    <p:sldId id="303" r:id="rId28"/>
    <p:sldId id="289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41" d="100"/>
          <a:sy n="41" d="100"/>
        </p:scale>
        <p:origin x="-13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69AB2E-99A4-4D52-9F84-2468026A49B2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51081D-DF4C-447D-BBED-02C0504D6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79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9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3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4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3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1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5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8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1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2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4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8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4D153-4D42-4906-9BA8-891CD0071E21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8283-40BF-4B2C-958D-614B27888F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5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walter.bower@ky.gov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2014 AgrAbility National Training Workshop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Project CARAT: Reusing Assistive Technology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8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Leadership</a:t>
            </a:r>
          </a:p>
          <a:p>
            <a:pPr lvl="1"/>
            <a:r>
              <a:rPr lang="en-US" sz="3600" dirty="0" smtClean="0"/>
              <a:t>Who has the power to implement change?</a:t>
            </a:r>
          </a:p>
          <a:p>
            <a:pPr lvl="2"/>
            <a:r>
              <a:rPr lang="en-US" sz="3200" dirty="0" smtClean="0"/>
              <a:t>Multiple levels:</a:t>
            </a:r>
          </a:p>
          <a:p>
            <a:pPr lvl="3"/>
            <a:r>
              <a:rPr lang="en-US" sz="2800" dirty="0" smtClean="0"/>
              <a:t>University of Kentucky Physical Therapy Program</a:t>
            </a:r>
          </a:p>
          <a:p>
            <a:pPr lvl="4"/>
            <a:r>
              <a:rPr lang="en-US" sz="2800" dirty="0" smtClean="0"/>
              <a:t>Instructor</a:t>
            </a:r>
          </a:p>
          <a:p>
            <a:pPr lvl="4"/>
            <a:r>
              <a:rPr lang="en-US" sz="2800" dirty="0" smtClean="0"/>
              <a:t>School administrator – approve course for credit</a:t>
            </a:r>
          </a:p>
          <a:p>
            <a:pPr lvl="3"/>
            <a:r>
              <a:rPr lang="en-US" sz="2800" dirty="0" smtClean="0"/>
              <a:t>Free Health Clinic, other medical professionals</a:t>
            </a:r>
          </a:p>
          <a:p>
            <a:pPr lvl="4"/>
            <a:r>
              <a:rPr lang="en-US" sz="2800" dirty="0" smtClean="0"/>
              <a:t>Case manager – make individual referrals</a:t>
            </a:r>
          </a:p>
          <a:p>
            <a:pPr lvl="4"/>
            <a:r>
              <a:rPr lang="en-US" sz="2800" dirty="0" smtClean="0"/>
              <a:t>** systems change **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424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Refurbishing Program</a:t>
            </a:r>
          </a:p>
          <a:p>
            <a:pPr lvl="1"/>
            <a:r>
              <a:rPr lang="en-US" sz="3600" dirty="0" smtClean="0"/>
              <a:t>Purpose = “Closing the Gap”</a:t>
            </a:r>
          </a:p>
          <a:p>
            <a:pPr lvl="2"/>
            <a:r>
              <a:rPr lang="en-US" sz="3200" dirty="0" smtClean="0"/>
              <a:t>While waiting for equipment from insurance</a:t>
            </a:r>
          </a:p>
          <a:p>
            <a:pPr lvl="2"/>
            <a:r>
              <a:rPr lang="en-US" sz="3200" dirty="0" smtClean="0"/>
              <a:t>Between eligibility through insurance</a:t>
            </a:r>
          </a:p>
          <a:p>
            <a:pPr lvl="2"/>
            <a:r>
              <a:rPr lang="en-US" sz="3200" dirty="0" smtClean="0"/>
              <a:t>Replacement due to loss in disaster</a:t>
            </a:r>
          </a:p>
          <a:p>
            <a:pPr lvl="2"/>
            <a:r>
              <a:rPr lang="en-US" sz="3200" dirty="0" smtClean="0"/>
              <a:t>When insurance won’t cover it</a:t>
            </a:r>
          </a:p>
          <a:p>
            <a:pPr lvl="2"/>
            <a:r>
              <a:rPr lang="en-US" sz="3200" dirty="0" smtClean="0"/>
              <a:t>When there is no insurance</a:t>
            </a:r>
          </a:p>
          <a:p>
            <a:pPr lvl="2"/>
            <a:r>
              <a:rPr lang="en-US" sz="3200" dirty="0" smtClean="0"/>
              <a:t>(We are not replacing a typical DME dealer, we are working with DME dealers.)</a:t>
            </a:r>
          </a:p>
          <a:p>
            <a:pPr lvl="1"/>
            <a:r>
              <a:rPr lang="en-US" sz="3600" dirty="0" smtClean="0"/>
              <a:t>Program Design</a:t>
            </a:r>
          </a:p>
          <a:p>
            <a:pPr lvl="1"/>
            <a:r>
              <a:rPr lang="en-US" sz="3600" dirty="0" smtClean="0"/>
              <a:t>Program Challenges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5944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Refurbishing Program</a:t>
            </a:r>
          </a:p>
          <a:p>
            <a:pPr lvl="1"/>
            <a:r>
              <a:rPr lang="en-US" sz="3600" dirty="0" smtClean="0"/>
              <a:t>SPACE - storage</a:t>
            </a:r>
          </a:p>
          <a:p>
            <a:pPr lvl="2"/>
            <a:r>
              <a:rPr lang="en-US" sz="3200" dirty="0" smtClean="0"/>
              <a:t>** Challenge ** for sustainability</a:t>
            </a:r>
            <a:endParaRPr lang="en-US" sz="3200" dirty="0"/>
          </a:p>
          <a:p>
            <a:pPr lvl="1"/>
            <a:r>
              <a:rPr lang="en-US" sz="3600" dirty="0" smtClean="0"/>
              <a:t>Protocol</a:t>
            </a:r>
          </a:p>
          <a:p>
            <a:pPr lvl="2"/>
            <a:r>
              <a:rPr lang="en-US" sz="3200" dirty="0" smtClean="0"/>
              <a:t>“mentors” – don’t reinvent the wheel</a:t>
            </a:r>
          </a:p>
          <a:p>
            <a:pPr lvl="3"/>
            <a:r>
              <a:rPr lang="en-US" sz="2800" dirty="0" smtClean="0"/>
              <a:t>Passitoncenter.org</a:t>
            </a:r>
          </a:p>
          <a:p>
            <a:pPr lvl="3"/>
            <a:r>
              <a:rPr lang="en-US" sz="2800" dirty="0" smtClean="0"/>
              <a:t>FODAC</a:t>
            </a:r>
          </a:p>
          <a:p>
            <a:pPr lvl="3"/>
            <a:r>
              <a:rPr lang="en-US" sz="2800" dirty="0" smtClean="0"/>
              <a:t>And many more….</a:t>
            </a:r>
          </a:p>
          <a:p>
            <a:pPr lvl="1"/>
            <a:r>
              <a:rPr lang="en-US" sz="3600" dirty="0" smtClean="0"/>
              <a:t>Equipment &amp;</a:t>
            </a:r>
            <a:r>
              <a:rPr lang="en-US" sz="3600" dirty="0"/>
              <a:t> </a:t>
            </a:r>
            <a:r>
              <a:rPr lang="en-US" sz="3600" dirty="0" smtClean="0"/>
              <a:t>Supplies to do refurbishing</a:t>
            </a:r>
          </a:p>
          <a:p>
            <a:pPr lvl="1"/>
            <a:r>
              <a:rPr lang="en-US" sz="3600" dirty="0" smtClean="0"/>
              <a:t>People………Student Learning Projects</a:t>
            </a:r>
            <a:endParaRPr lang="en-US" sz="3200" dirty="0" smtClean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2130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Refurbishing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AT/DME to refurbish</a:t>
            </a:r>
          </a:p>
          <a:p>
            <a:pPr lvl="1"/>
            <a:r>
              <a:rPr lang="en-US" sz="3600" dirty="0" smtClean="0"/>
              <a:t>Where it comes from?</a:t>
            </a:r>
          </a:p>
          <a:p>
            <a:pPr lvl="1"/>
            <a:r>
              <a:rPr lang="en-US" sz="3600" dirty="0" smtClean="0"/>
              <a:t>Who it goes to?</a:t>
            </a:r>
          </a:p>
          <a:p>
            <a:pPr lvl="1"/>
            <a:r>
              <a:rPr lang="en-US" sz="3600" dirty="0" smtClean="0"/>
              <a:t>** Challenge **</a:t>
            </a:r>
          </a:p>
          <a:p>
            <a:pPr lvl="2"/>
            <a:r>
              <a:rPr lang="en-US" dirty="0" smtClean="0"/>
              <a:t>Maintain an appropriate flow of equipment, so that you have enough equipment available to help people, but you do not outgrow your storage space.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749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Refurbishing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Transportation</a:t>
            </a:r>
          </a:p>
          <a:p>
            <a:pPr lvl="1"/>
            <a:r>
              <a:rPr lang="en-US" sz="3600" dirty="0" smtClean="0"/>
              <a:t>Pick up products</a:t>
            </a:r>
          </a:p>
          <a:p>
            <a:pPr lvl="1"/>
            <a:r>
              <a:rPr lang="en-US" sz="3600" dirty="0" smtClean="0"/>
              <a:t>Deliver products</a:t>
            </a:r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** Challenge **</a:t>
            </a:r>
          </a:p>
          <a:p>
            <a:pPr lvl="2"/>
            <a:r>
              <a:rPr lang="en-US" sz="3200" dirty="0" smtClean="0"/>
              <a:t>Sustainability – how to keep this moving when the grant expires?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8412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Refurbishing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Tracking</a:t>
            </a:r>
          </a:p>
          <a:p>
            <a:pPr marL="914400" lvl="2" indent="0">
              <a:buNone/>
            </a:pP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08" y="2667000"/>
            <a:ext cx="8456613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24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Professor Patrick Kitzman developed a Specialty Elective for Physical Therapy students at the University of Kentucky for CARAT </a:t>
            </a:r>
          </a:p>
          <a:p>
            <a:pPr lvl="1"/>
            <a:r>
              <a:rPr lang="en-US" sz="2000" dirty="0" smtClean="0"/>
              <a:t>Students will gain a greater understanding about the types of assistive technology and durable medical equipment available to their clients.</a:t>
            </a:r>
          </a:p>
          <a:p>
            <a:pPr lvl="1"/>
            <a:r>
              <a:rPr lang="en-US" sz="2000" dirty="0" smtClean="0"/>
              <a:t>8 students have participated. </a:t>
            </a:r>
          </a:p>
          <a:p>
            <a:pPr lvl="1"/>
            <a:r>
              <a:rPr lang="en-US" sz="2000" dirty="0" smtClean="0"/>
              <a:t>Expanding to Social Work students.</a:t>
            </a:r>
          </a:p>
          <a:p>
            <a:pPr lvl="1"/>
            <a:r>
              <a:rPr lang="en-US" sz="2000" dirty="0" smtClean="0"/>
              <a:t>Curriculum for the Specialty Elective for CARAT:</a:t>
            </a:r>
          </a:p>
          <a:p>
            <a:pPr marL="457200" lvl="1" indent="0">
              <a:buNone/>
            </a:pPr>
            <a:r>
              <a:rPr lang="en-US" sz="2000" dirty="0" smtClean="0"/>
              <a:t>	1. Describe common forms of assistive technology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2. Demonstrate proper techniques for assessing and repairing DME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3. Show proper techniques in performing refurbishing of DME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4. Presentation based on method for engaging community resources 	     in Appalachian Kentucky.	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59679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Student Learning Program</a:t>
            </a:r>
          </a:p>
          <a:p>
            <a:pPr lvl="1"/>
            <a:r>
              <a:rPr lang="en-US" sz="3600" dirty="0" smtClean="0"/>
              <a:t>Do the work </a:t>
            </a:r>
            <a:r>
              <a:rPr lang="en-US" sz="3600" dirty="0" smtClean="0">
                <a:sym typeface="Wingdings" pitchFamily="2" charset="2"/>
              </a:rPr>
              <a:t></a:t>
            </a:r>
            <a:endParaRPr lang="en-US" sz="3200" dirty="0" smtClean="0"/>
          </a:p>
          <a:p>
            <a:pPr lvl="1"/>
            <a:r>
              <a:rPr lang="en-US" sz="3600" dirty="0" smtClean="0"/>
              <a:t>Education – </a:t>
            </a:r>
          </a:p>
          <a:p>
            <a:pPr lvl="2"/>
            <a:r>
              <a:rPr lang="en-US" sz="3200" dirty="0" smtClean="0"/>
              <a:t>better prepared to serve patients in the future; </a:t>
            </a:r>
          </a:p>
          <a:p>
            <a:pPr lvl="2"/>
            <a:r>
              <a:rPr lang="en-US" sz="3200" dirty="0" smtClean="0"/>
              <a:t>better work skills developed.</a:t>
            </a:r>
            <a:endParaRPr lang="en-US" dirty="0" smtClean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5664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Carl D. Perkins Vocational Training Center</a:t>
            </a:r>
          </a:p>
          <a:p>
            <a:pPr lvl="1"/>
            <a:r>
              <a:rPr lang="en-US" sz="3600" dirty="0" smtClean="0"/>
              <a:t>Work adjustment benefits</a:t>
            </a:r>
          </a:p>
          <a:p>
            <a:pPr lvl="2" fontAlgn="t"/>
            <a:r>
              <a:rPr lang="en-US" dirty="0"/>
              <a:t>Attendance and Punctuality </a:t>
            </a:r>
          </a:p>
          <a:p>
            <a:pPr lvl="2" fontAlgn="t"/>
            <a:r>
              <a:rPr lang="en-US" dirty="0"/>
              <a:t>Accepting Constructive Criticism </a:t>
            </a:r>
          </a:p>
          <a:p>
            <a:pPr lvl="2" fontAlgn="t"/>
            <a:r>
              <a:rPr lang="en-US" dirty="0"/>
              <a:t>Work Quality </a:t>
            </a:r>
          </a:p>
          <a:p>
            <a:pPr lvl="2" fontAlgn="t"/>
            <a:r>
              <a:rPr lang="en-US" dirty="0"/>
              <a:t>Work Quantity </a:t>
            </a:r>
          </a:p>
          <a:p>
            <a:pPr lvl="2" fontAlgn="t"/>
            <a:r>
              <a:rPr lang="en-US" dirty="0"/>
              <a:t>Supervisor Relations </a:t>
            </a:r>
          </a:p>
          <a:p>
            <a:pPr lvl="2" fontAlgn="t"/>
            <a:r>
              <a:rPr lang="en-US" dirty="0"/>
              <a:t>Co-Worker Relations </a:t>
            </a:r>
          </a:p>
          <a:p>
            <a:pPr lvl="2" fontAlgn="t"/>
            <a:r>
              <a:rPr lang="en-US" dirty="0"/>
              <a:t>Job Tolerance </a:t>
            </a:r>
          </a:p>
          <a:p>
            <a:pPr lvl="2" fontAlgn="t"/>
            <a:r>
              <a:rPr lang="en-US" dirty="0"/>
              <a:t>Flexibility in Job Assignments </a:t>
            </a:r>
          </a:p>
          <a:p>
            <a:pPr lvl="2" fontAlgn="t"/>
            <a:r>
              <a:rPr lang="en-US" dirty="0"/>
              <a:t>Following Work Rules and Regulations </a:t>
            </a:r>
          </a:p>
          <a:p>
            <a:pPr lvl="2" fontAlgn="t"/>
            <a:r>
              <a:rPr lang="en-US" dirty="0"/>
              <a:t>Following Instructions </a:t>
            </a:r>
          </a:p>
          <a:p>
            <a:pPr lvl="2" fontAlgn="t"/>
            <a:r>
              <a:rPr lang="en-US" dirty="0"/>
              <a:t>Appropriate Dress and Personal Hygiene </a:t>
            </a:r>
          </a:p>
          <a:p>
            <a:pPr lvl="2" fontAlgn="t"/>
            <a:r>
              <a:rPr lang="en-US" dirty="0"/>
              <a:t>Cooperation </a:t>
            </a:r>
          </a:p>
          <a:p>
            <a:pPr lvl="2" fontAlgn="t"/>
            <a:r>
              <a:rPr lang="en-US" dirty="0"/>
              <a:t>Communication </a:t>
            </a:r>
          </a:p>
          <a:p>
            <a:pPr lvl="2" fontAlgn="t"/>
            <a:r>
              <a:rPr lang="en-US" dirty="0"/>
              <a:t>Decision-making Skills </a:t>
            </a:r>
          </a:p>
          <a:p>
            <a:pPr lvl="2" fontAlgn="t"/>
            <a:r>
              <a:rPr lang="en-US" dirty="0" smtClean="0"/>
              <a:t>Initiative</a:t>
            </a:r>
          </a:p>
          <a:p>
            <a:pPr lvl="1" fontAlgn="t"/>
            <a:r>
              <a:rPr lang="en-US" dirty="0" smtClean="0"/>
              <a:t>Helping others with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92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Funding – long range planning</a:t>
            </a:r>
          </a:p>
          <a:p>
            <a:pPr lvl="1"/>
            <a:r>
              <a:rPr lang="en-US" sz="3600" dirty="0" smtClean="0"/>
              <a:t>AT Programs are required to provide recycling of AT</a:t>
            </a:r>
          </a:p>
          <a:p>
            <a:pPr lvl="1"/>
            <a:r>
              <a:rPr lang="en-US" sz="3600" dirty="0" smtClean="0"/>
              <a:t>Fees</a:t>
            </a:r>
          </a:p>
          <a:p>
            <a:pPr lvl="1"/>
            <a:r>
              <a:rPr lang="en-US" sz="3600" dirty="0" smtClean="0"/>
              <a:t>Events</a:t>
            </a:r>
          </a:p>
          <a:p>
            <a:pPr lvl="1"/>
            <a:r>
              <a:rPr lang="en-US" sz="3600" dirty="0" smtClean="0"/>
              <a:t>Contributions/Sponsorships</a:t>
            </a:r>
          </a:p>
          <a:p>
            <a:pPr lvl="1"/>
            <a:r>
              <a:rPr lang="en-US" sz="3600" dirty="0" smtClean="0"/>
              <a:t>Other Grants</a:t>
            </a:r>
          </a:p>
          <a:p>
            <a:pPr lvl="1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reimbursement – insurance/VR</a:t>
            </a:r>
          </a:p>
          <a:p>
            <a:pPr lvl="1"/>
            <a:r>
              <a:rPr lang="en-US" sz="3600" dirty="0" smtClean="0"/>
              <a:t>Government budgets</a:t>
            </a:r>
          </a:p>
        </p:txBody>
      </p:sp>
    </p:spTree>
    <p:extLst>
      <p:ext uri="{BB962C8B-B14F-4D97-AF65-F5344CB8AC3E}">
        <p14:creationId xmlns:p14="http://schemas.microsoft.com/office/powerpoint/2010/main" val="224771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Session Presenters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en-US" sz="2800" dirty="0" smtClean="0"/>
              <a:t>Carol Weber, Office of Vocational Rehabilitation</a:t>
            </a:r>
          </a:p>
          <a:p>
            <a:r>
              <a:rPr lang="en-US" sz="2800" dirty="0" smtClean="0"/>
              <a:t>Ryan Creech, University of Kentucky Human Development Institute</a:t>
            </a:r>
          </a:p>
          <a:p>
            <a:r>
              <a:rPr lang="en-US" sz="2800" dirty="0" smtClean="0"/>
              <a:t>Patrick Kitzman, University of Kentucky Division of Physical Therapy</a:t>
            </a:r>
          </a:p>
          <a:p>
            <a:r>
              <a:rPr lang="en-US" sz="2800" dirty="0" smtClean="0"/>
              <a:t>Walt Bower, Office of Vocational Rehabilitation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0205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6575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Project CARAT has served over 140 consumers.</a:t>
            </a:r>
          </a:p>
          <a:p>
            <a:r>
              <a:rPr lang="en-US" sz="4400" dirty="0" smtClean="0"/>
              <a:t>Project CARAT has received over 1,600 donated items.</a:t>
            </a:r>
          </a:p>
        </p:txBody>
      </p:sp>
    </p:spTree>
    <p:extLst>
      <p:ext uri="{BB962C8B-B14F-4D97-AF65-F5344CB8AC3E}">
        <p14:creationId xmlns:p14="http://schemas.microsoft.com/office/powerpoint/2010/main" val="2382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0291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Description of 2 case studies demonstrating the impact of Project CARAT in Appalachian Kentucky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London, Kentucky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Berea, Kentucky</a:t>
            </a:r>
          </a:p>
        </p:txBody>
      </p:sp>
    </p:spTree>
    <p:extLst>
      <p:ext uri="{BB962C8B-B14F-4D97-AF65-F5344CB8AC3E}">
        <p14:creationId xmlns:p14="http://schemas.microsoft.com/office/powerpoint/2010/main" val="28148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0291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AT closes the gap by: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4000" dirty="0" smtClean="0"/>
              <a:t>Replacing equipment lost in disasters.</a:t>
            </a:r>
          </a:p>
          <a:p>
            <a:pPr marL="0" indent="0">
              <a:buNone/>
            </a:pPr>
            <a:r>
              <a:rPr lang="en-US" sz="4000" dirty="0" smtClean="0"/>
              <a:t>1. London, Kentucky case study</a:t>
            </a:r>
          </a:p>
        </p:txBody>
      </p:sp>
    </p:spTree>
    <p:extLst>
      <p:ext uri="{BB962C8B-B14F-4D97-AF65-F5344CB8AC3E}">
        <p14:creationId xmlns:p14="http://schemas.microsoft.com/office/powerpoint/2010/main" val="42272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0291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AT closes the gap by: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600" dirty="0" smtClean="0"/>
              <a:t>Providing permanent solutions where no funding is available for new devices.</a:t>
            </a:r>
          </a:p>
          <a:p>
            <a:pPr marL="0" indent="0">
              <a:buNone/>
            </a:pPr>
            <a:r>
              <a:rPr lang="en-US" sz="3600" dirty="0" smtClean="0"/>
              <a:t>2. Berea, Kentucky case study</a:t>
            </a:r>
          </a:p>
        </p:txBody>
      </p:sp>
    </p:spTree>
    <p:extLst>
      <p:ext uri="{BB962C8B-B14F-4D97-AF65-F5344CB8AC3E}">
        <p14:creationId xmlns:p14="http://schemas.microsoft.com/office/powerpoint/2010/main" val="42272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If you have equipment to donate or need some assistive technology or durable medical equipment, contact Project CARAT by telephone at 800-327-5287 or visit our website at ProjectCARAT.org. </a:t>
            </a:r>
          </a:p>
        </p:txBody>
      </p:sp>
    </p:spTree>
    <p:extLst>
      <p:ext uri="{BB962C8B-B14F-4D97-AF65-F5344CB8AC3E}">
        <p14:creationId xmlns:p14="http://schemas.microsoft.com/office/powerpoint/2010/main" val="1059854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Walt Bower, the project coordinator can also be contacted by telephone (859-246-2185, extension 275) or by email (</a:t>
            </a:r>
            <a:r>
              <a:rPr lang="en-US" u="sng" dirty="0">
                <a:hlinkClick r:id="rId2"/>
              </a:rPr>
              <a:t>walter.bower@ky.gov</a:t>
            </a:r>
            <a:r>
              <a:rPr lang="en-US" dirty="0"/>
              <a:t>) anytime if you have input about the project, other agencies to contact, speaking opportunities, or just would like to make a donation to Project CARAT.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85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Funding for Project CARAT was made possible by grant #D04RH23586 from the U.S. Department of Health and Human Services / Health Resources and Services Administration.</a:t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3049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Thank you for attending this presentation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080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What questions or suggestions do you have to improve Project CARAT?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Session Learning Objectives: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Participants will learn about Project CARAT (Coordinating and Assisting the Reuse of Assistive Technology), a HRSA grant supported program to provide refurbished assistive technology and durable medical equipment to individuals with disabilities in Appalachian Kentucky.</a:t>
            </a:r>
          </a:p>
        </p:txBody>
      </p:sp>
    </p:spTree>
    <p:extLst>
      <p:ext uri="{BB962C8B-B14F-4D97-AF65-F5344CB8AC3E}">
        <p14:creationId xmlns:p14="http://schemas.microsoft.com/office/powerpoint/2010/main" val="39944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Session Learning Objectives: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Participants will learn how the project is using innovative solutions to maximize the sustainability of the project, such as a student learning approach and the use of a web-based database to list equipment.</a:t>
            </a:r>
          </a:p>
        </p:txBody>
      </p:sp>
    </p:spTree>
    <p:extLst>
      <p:ext uri="{BB962C8B-B14F-4D97-AF65-F5344CB8AC3E}">
        <p14:creationId xmlns:p14="http://schemas.microsoft.com/office/powerpoint/2010/main" val="19985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Session Learning Objectives: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Participants will learn about how Project     CARAT has impacted the lives of individuals         with disabilities through case studies.</a:t>
            </a:r>
          </a:p>
        </p:txBody>
      </p:sp>
    </p:spTree>
    <p:extLst>
      <p:ext uri="{BB962C8B-B14F-4D97-AF65-F5344CB8AC3E}">
        <p14:creationId xmlns:p14="http://schemas.microsoft.com/office/powerpoint/2010/main" val="13880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Project CARAT?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CARAT is a project that collects, refurbishes, and redistributes assistive technology and durable medical equipment throughout Appalachian Kentucky to improve the health and quality of life of individuals with disabilities in the region. </a:t>
            </a:r>
            <a:endParaRPr lang="en-US" sz="3200" dirty="0" smtClean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918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Vision</a:t>
            </a:r>
          </a:p>
          <a:p>
            <a:r>
              <a:rPr lang="en-US" sz="4000" dirty="0" smtClean="0"/>
              <a:t>Network (collaboration)</a:t>
            </a:r>
          </a:p>
          <a:p>
            <a:r>
              <a:rPr lang="en-US" sz="4000" dirty="0" smtClean="0"/>
              <a:t>Leadership</a:t>
            </a:r>
          </a:p>
          <a:p>
            <a:r>
              <a:rPr lang="en-US" sz="4000" dirty="0" smtClean="0"/>
              <a:t>Refurbishing Program</a:t>
            </a:r>
          </a:p>
          <a:p>
            <a:r>
              <a:rPr lang="en-US" sz="4000" dirty="0" smtClean="0"/>
              <a:t>Student Learning Program</a:t>
            </a:r>
          </a:p>
          <a:p>
            <a:r>
              <a:rPr lang="en-US" sz="4000" dirty="0" smtClean="0"/>
              <a:t>Evaluation</a:t>
            </a:r>
          </a:p>
          <a:p>
            <a:r>
              <a:rPr lang="en-US" sz="4000" dirty="0" smtClean="0"/>
              <a:t>Communication</a:t>
            </a:r>
          </a:p>
          <a:p>
            <a:r>
              <a:rPr lang="en-US" sz="4000" dirty="0" smtClean="0"/>
              <a:t>Capacity</a:t>
            </a:r>
          </a:p>
          <a:p>
            <a:r>
              <a:rPr lang="en-US" sz="4000" dirty="0" smtClean="0"/>
              <a:t>Funding</a:t>
            </a:r>
            <a:endParaRPr lang="en-US" sz="3200" dirty="0" smtClean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2678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Network Development</a:t>
            </a:r>
          </a:p>
          <a:p>
            <a:pPr lvl="1"/>
            <a:r>
              <a:rPr lang="en-US" sz="3600" dirty="0" smtClean="0"/>
              <a:t>Who are the important players?</a:t>
            </a:r>
          </a:p>
          <a:p>
            <a:pPr lvl="2"/>
            <a:r>
              <a:rPr lang="en-US" sz="3200" dirty="0" smtClean="0"/>
              <a:t>KARRN – network!</a:t>
            </a:r>
          </a:p>
          <a:p>
            <a:pPr lvl="2"/>
            <a:r>
              <a:rPr lang="en-US" sz="3200" dirty="0" smtClean="0"/>
              <a:t>AT Professionals – AT Act Program/CIL</a:t>
            </a:r>
          </a:p>
          <a:p>
            <a:pPr lvl="2"/>
            <a:r>
              <a:rPr lang="en-US" sz="3200" dirty="0" smtClean="0"/>
              <a:t>Healthcare Professionals/Agencies</a:t>
            </a:r>
          </a:p>
          <a:p>
            <a:pPr lvl="3"/>
            <a:r>
              <a:rPr lang="en-US" sz="2800" dirty="0" smtClean="0"/>
              <a:t>Hospitals</a:t>
            </a:r>
          </a:p>
          <a:p>
            <a:pPr lvl="3"/>
            <a:r>
              <a:rPr lang="en-US" sz="2800" dirty="0" smtClean="0"/>
              <a:t>Free clinics</a:t>
            </a:r>
          </a:p>
          <a:p>
            <a:pPr lvl="3"/>
            <a:r>
              <a:rPr lang="en-US" sz="2800" dirty="0" smtClean="0"/>
              <a:t>Home health aids</a:t>
            </a:r>
          </a:p>
          <a:p>
            <a:pPr lvl="2"/>
            <a:r>
              <a:rPr lang="en-US" sz="3200" dirty="0" smtClean="0"/>
              <a:t>DME dealers</a:t>
            </a:r>
          </a:p>
          <a:p>
            <a:pPr lvl="2"/>
            <a:r>
              <a:rPr lang="en-US" sz="3200" dirty="0" smtClean="0"/>
              <a:t>Students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6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Leadership</a:t>
            </a:r>
          </a:p>
          <a:p>
            <a:pPr lvl="1"/>
            <a:r>
              <a:rPr lang="en-US" sz="3600" dirty="0" smtClean="0"/>
              <a:t>Who has the power to implement change?</a:t>
            </a:r>
          </a:p>
          <a:p>
            <a:pPr lvl="2"/>
            <a:r>
              <a:rPr lang="en-US" sz="3200" dirty="0" smtClean="0"/>
              <a:t>Multiple levels:</a:t>
            </a:r>
          </a:p>
          <a:p>
            <a:pPr lvl="3"/>
            <a:r>
              <a:rPr lang="en-US" sz="2800" dirty="0" smtClean="0"/>
              <a:t>Appalachian Regional Healthcare</a:t>
            </a:r>
          </a:p>
          <a:p>
            <a:pPr lvl="4"/>
            <a:r>
              <a:rPr lang="en-US" sz="2800" dirty="0" smtClean="0"/>
              <a:t>Local staff person who is willing to set up a closet in local hospital</a:t>
            </a:r>
          </a:p>
          <a:p>
            <a:pPr lvl="4"/>
            <a:r>
              <a:rPr lang="en-US" sz="2800" dirty="0" smtClean="0"/>
              <a:t>Administrative staff person who lends their support</a:t>
            </a:r>
          </a:p>
          <a:p>
            <a:pPr lvl="4"/>
            <a:endParaRPr lang="en-US" sz="2800" dirty="0" smtClean="0"/>
          </a:p>
          <a:p>
            <a:pPr lvl="3"/>
            <a:r>
              <a:rPr lang="en-US" sz="2800" dirty="0" smtClean="0"/>
              <a:t>Carl D. Perkins Vocational Training Center</a:t>
            </a:r>
          </a:p>
          <a:p>
            <a:pPr lvl="4"/>
            <a:r>
              <a:rPr lang="en-US" sz="2800" dirty="0" smtClean="0"/>
              <a:t>Work Adjustment teacher who is willing to take on the hands-on task of leading students</a:t>
            </a:r>
          </a:p>
          <a:p>
            <a:pPr lvl="4"/>
            <a:r>
              <a:rPr lang="en-US" sz="2800" dirty="0" smtClean="0"/>
              <a:t>Center director who is willing to support with space, people, and transportation.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339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898</Words>
  <Application>Microsoft Office PowerPoint</Application>
  <PresentationFormat>On-screen Show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 2014 AgrAbility National Training Workshop   Project CARAT: Reusing Assistive Technology  </vt:lpstr>
      <vt:lpstr>PowerPoint Presentation</vt:lpstr>
      <vt:lpstr>PowerPoint Presentation</vt:lpstr>
      <vt:lpstr>PowerPoint Presentation</vt:lpstr>
      <vt:lpstr>PowerPoint Presentation</vt:lpstr>
      <vt:lpstr>What is Project CARAT?</vt:lpstr>
      <vt:lpstr>CARAT Components</vt:lpstr>
      <vt:lpstr>CARAT Components</vt:lpstr>
      <vt:lpstr>CARAT Components</vt:lpstr>
      <vt:lpstr>CARAT Components</vt:lpstr>
      <vt:lpstr>CARAT Components</vt:lpstr>
      <vt:lpstr>CARAT Components</vt:lpstr>
      <vt:lpstr>CARAT Refurbishing Program </vt:lpstr>
      <vt:lpstr>CARAT Refurbishing Program </vt:lpstr>
      <vt:lpstr>CARAT Refurbishing Program </vt:lpstr>
      <vt:lpstr>Student Learning Program</vt:lpstr>
      <vt:lpstr>CARAT Components</vt:lpstr>
      <vt:lpstr>Student Learning Program</vt:lpstr>
      <vt:lpstr>CARAT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attending this presentation!</vt:lpstr>
      <vt:lpstr>What questions or suggestions do you have to improve Project CARAT?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Vision August 30, 2012 Dr. Walt Bower</dc:title>
  <dc:creator>Walt Bower</dc:creator>
  <cp:lastModifiedBy>Stephen Swain</cp:lastModifiedBy>
  <cp:revision>54</cp:revision>
  <cp:lastPrinted>2014-04-01T20:41:46Z</cp:lastPrinted>
  <dcterms:created xsi:type="dcterms:W3CDTF">2012-08-30T03:12:03Z</dcterms:created>
  <dcterms:modified xsi:type="dcterms:W3CDTF">2014-04-02T13:18:18Z</dcterms:modified>
</cp:coreProperties>
</file>